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1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5" r:id="rId9"/>
    <p:sldId id="266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5028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48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6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5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5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6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121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5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19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3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44" r:id="rId6"/>
    <p:sldLayoutId id="2147483940" r:id="rId7"/>
    <p:sldLayoutId id="2147483941" r:id="rId8"/>
    <p:sldLayoutId id="2147483942" r:id="rId9"/>
    <p:sldLayoutId id="2147483943" r:id="rId10"/>
    <p:sldLayoutId id="214748394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" b="2"/>
          <a:stretch/>
        </p:blipFill>
        <p:spPr>
          <a:xfrm>
            <a:off x="-149" y="0"/>
            <a:ext cx="12192149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765E06A5-89B1-CB13-4A3D-5EEDA36A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31611" y="-1331760"/>
            <a:ext cx="6857999" cy="952152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9F7E-7E50-B27B-79EF-D4BB23FA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1" y="1975514"/>
            <a:ext cx="11415119" cy="2181197"/>
          </a:xfrm>
          <a:noFill/>
        </p:spPr>
        <p:txBody>
          <a:bodyPr anchor="b">
            <a:noAutofit/>
          </a:bodyPr>
          <a:lstStyle/>
          <a:p>
            <a:r>
              <a:rPr lang="en-US" sz="5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Business Model Canvas</a:t>
            </a:r>
            <a:br>
              <a:rPr lang="en-US" sz="5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3F023-EB6F-B3CD-C307-E03BA6D16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8428" y="4632961"/>
            <a:ext cx="4388292" cy="1272540"/>
          </a:xfrm>
          <a:noFill/>
        </p:spPr>
        <p:txBody>
          <a:bodyPr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By Amr Mohamed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Supervised by Eng. Mohamed Walid </a:t>
            </a: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" y="6"/>
            <a:ext cx="12191976" cy="6857987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9F7E-7E50-B27B-79EF-D4BB23FA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73" y="1780902"/>
            <a:ext cx="4558122" cy="2333898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</a:t>
            </a:r>
            <a:endParaRPr lang="en-US" sz="30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92997-9414-0DB2-FBAC-9CB9E571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8809" y="964915"/>
            <a:ext cx="8512218" cy="49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2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6"/>
            <a:ext cx="12191978" cy="6857987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9F7E-7E50-B27B-79EF-D4BB23FA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73" y="1780902"/>
            <a:ext cx="4558122" cy="2333898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  <a:endParaRPr lang="en-US" sz="30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213F023-EB6F-B3CD-C307-E03BA6D16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0623" y="944323"/>
            <a:ext cx="6295297" cy="494350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b"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b="1" dirty="0"/>
              <a:t>The BMC Generator is a step towards automating business model creation using AI.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b="1" dirty="0"/>
              <a:t>It’s designed to save time and provide valuable insights for entrepreneurs and business professionals.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b="1" dirty="0"/>
              <a:t>Try the tool and see how AI can help in shaping your business models.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b="1" dirty="0"/>
              <a:t>Be ready for future releases with more advanced NLP-powered features.</a:t>
            </a:r>
          </a:p>
        </p:txBody>
      </p:sp>
    </p:spTree>
    <p:extLst>
      <p:ext uri="{BB962C8B-B14F-4D97-AF65-F5344CB8AC3E}">
        <p14:creationId xmlns:p14="http://schemas.microsoft.com/office/powerpoint/2010/main" val="362354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" y="6"/>
            <a:ext cx="12191976" cy="6857987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9F7E-7E50-B27B-79EF-D4BB23FA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72" y="1811382"/>
            <a:ext cx="4558122" cy="2333898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  <a:b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Questions </a:t>
            </a:r>
            <a:r>
              <a:rPr lang="en-US" sz="60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en-US" sz="30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53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7675"/>
            <a:ext cx="12191980" cy="68580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9F7E-7E50-B27B-79EF-D4BB23FA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73" y="1852022"/>
            <a:ext cx="4558122" cy="2333898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en-US" sz="30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213F023-EB6F-B3CD-C307-E03BA6D16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0623" y="964922"/>
            <a:ext cx="6295297" cy="4943507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350" b="1" dirty="0">
                <a:solidFill>
                  <a:srgbClr val="FFFFFF"/>
                </a:solidFill>
              </a:rPr>
              <a:t>What is a Business Model Canvas (BMC)?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350" b="1" dirty="0">
                <a:solidFill>
                  <a:srgbClr val="FFFFFF"/>
                </a:solidFill>
              </a:rPr>
              <a:t>A strategic tool for developing new business models or documenting existing ones.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350" b="1" dirty="0">
                <a:solidFill>
                  <a:srgbClr val="FFFFFF"/>
                </a:solidFill>
              </a:rPr>
              <a:t>Consists of key areas such as Value Propositions, Key Activities, Customer Segments, etc.</a:t>
            </a:r>
          </a:p>
          <a:p>
            <a:pPr>
              <a:lnSpc>
                <a:spcPct val="110000"/>
              </a:lnSpc>
            </a:pPr>
            <a:r>
              <a:rPr lang="en-US" sz="2350" b="1" dirty="0">
                <a:solidFill>
                  <a:srgbClr val="FFFFFF"/>
                </a:solidFill>
              </a:rPr>
              <a:t>Motivation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350" b="1" dirty="0">
                <a:solidFill>
                  <a:srgbClr val="FFFFFF"/>
                </a:solidFill>
              </a:rPr>
              <a:t>Entrepreneurs often face challenges in creating a well-structured BMC, especially without deep business experience.</a:t>
            </a:r>
          </a:p>
        </p:txBody>
      </p:sp>
    </p:spTree>
    <p:extLst>
      <p:ext uri="{BB962C8B-B14F-4D97-AF65-F5344CB8AC3E}">
        <p14:creationId xmlns:p14="http://schemas.microsoft.com/office/powerpoint/2010/main" val="137580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7681"/>
            <a:ext cx="12191978" cy="6857988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9F7E-7E50-B27B-79EF-D4BB23FA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73" y="1780902"/>
            <a:ext cx="4558122" cy="2333898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Objective</a:t>
            </a:r>
            <a:endParaRPr lang="en-US" sz="30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213F023-EB6F-B3CD-C307-E03BA6D16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0623" y="944323"/>
            <a:ext cx="6295297" cy="4943508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b"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b="1" dirty="0"/>
              <a:t>Goal: To provide an AI-driven web-based tool that assists users in generating a comprehensive BMC automatically from a basic idea input.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6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b="1" dirty="0"/>
              <a:t>Long-term Objective: Introduce an NLP model to refine and enhance BMCs using historical and generated data for smarter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15928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7681"/>
            <a:ext cx="12191980" cy="6857988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9F7E-7E50-B27B-79EF-D4BB23FA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73" y="1780902"/>
            <a:ext cx="4558122" cy="2333898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 Statement</a:t>
            </a:r>
            <a:endParaRPr lang="en-US" sz="30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213F023-EB6F-B3CD-C307-E03BA6D16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0623" y="944323"/>
            <a:ext cx="6295297" cy="4943508"/>
          </a:xfr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b">
            <a:noAutofit/>
          </a:bodyPr>
          <a:lstStyle/>
          <a:p>
            <a:r>
              <a:rPr lang="en-US" sz="2600" b="1" dirty="0"/>
              <a:t>Current Challenges: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Time-consuming: Creating a BMC from scratch requires extensive thought and research.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Complexity: Many struggle to structure their ideas into the key BMC categories.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600" b="1" dirty="0"/>
              <a:t>Inconsistency: Manual creation may lead to overlooking crucial elements.</a:t>
            </a:r>
          </a:p>
        </p:txBody>
      </p:sp>
    </p:spTree>
    <p:extLst>
      <p:ext uri="{BB962C8B-B14F-4D97-AF65-F5344CB8AC3E}">
        <p14:creationId xmlns:p14="http://schemas.microsoft.com/office/powerpoint/2010/main" val="332837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6"/>
            <a:ext cx="12191978" cy="6857987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9F7E-7E50-B27B-79EF-D4BB23FA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73" y="1780902"/>
            <a:ext cx="4558122" cy="2333898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 Overview</a:t>
            </a:r>
            <a:endParaRPr lang="en-US" sz="30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213F023-EB6F-B3CD-C307-E03BA6D16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0623" y="944323"/>
            <a:ext cx="6295297" cy="494350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b"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500" b="1" dirty="0"/>
              <a:t>AI-Powered Business Model Generation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500" b="1" dirty="0"/>
              <a:t>Input a brief description of the business idea.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500" b="1" dirty="0"/>
              <a:t>AI processes the input and generates a full BMC including Key Partners, Value Propositions, Customer Segments, etc.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500" b="1" dirty="0"/>
              <a:t>The results are stored for future reference and can be downloaded as a PDF.</a:t>
            </a:r>
          </a:p>
        </p:txBody>
      </p:sp>
    </p:spTree>
    <p:extLst>
      <p:ext uri="{BB962C8B-B14F-4D97-AF65-F5344CB8AC3E}">
        <p14:creationId xmlns:p14="http://schemas.microsoft.com/office/powerpoint/2010/main" val="73440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8" cy="6857999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9F7E-7E50-B27B-79EF-D4BB23FA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73" y="1780902"/>
            <a:ext cx="4558122" cy="2333898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Target Audience</a:t>
            </a:r>
            <a:endParaRPr lang="en-US" sz="30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213F023-EB6F-B3CD-C307-E03BA6D16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0623" y="944323"/>
            <a:ext cx="6295297" cy="4943508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b"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b="1" dirty="0"/>
              <a:t>Entrepreneurs: Seeking efficient ways to create and refine business models.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b="1" dirty="0"/>
              <a:t>Business Consultants: To help automate part of the planning process.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b="1" dirty="0"/>
              <a:t>Startups: Needing fast and structured business modeling.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500" b="1" dirty="0"/>
              <a:t>Technical Professionals: Understanding the architecture behind AI-powered business modeling.</a:t>
            </a:r>
          </a:p>
        </p:txBody>
      </p:sp>
    </p:spTree>
    <p:extLst>
      <p:ext uri="{BB962C8B-B14F-4D97-AF65-F5344CB8AC3E}">
        <p14:creationId xmlns:p14="http://schemas.microsoft.com/office/powerpoint/2010/main" val="350179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1912"/>
            <a:ext cx="12191978" cy="6834175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213F023-EB6F-B3CD-C307-E03BA6D16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0623" y="944323"/>
            <a:ext cx="6295297" cy="494350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b">
            <a:noAutofit/>
          </a:bodyPr>
          <a:lstStyle/>
          <a:p>
            <a:pPr algn="ctr"/>
            <a:r>
              <a:rPr lang="en-US" sz="2400" b="1" dirty="0"/>
              <a:t>Architecture Overview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/>
              <a:t>Frontend: Dynamic interaction through JavaScript (jQuery) and HTML/CSS.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/>
              <a:t>Backend: Flask server handles requests and responses.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/>
              <a:t>Database: SQLite stores BMC data for each user.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b="1" dirty="0"/>
              <a:t>AI Integration: Generative AI model (LLM) processes business idea inputs to generate BMC suggestions.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6808FDA-6C9D-5CBB-55E4-A7A5465A3751}"/>
              </a:ext>
            </a:extLst>
          </p:cNvPr>
          <p:cNvSpPr/>
          <p:nvPr/>
        </p:nvSpPr>
        <p:spPr>
          <a:xfrm>
            <a:off x="2167983" y="375642"/>
            <a:ext cx="2357120" cy="117856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Front-end web page</a:t>
            </a:r>
          </a:p>
          <a:p>
            <a:pPr algn="ctr"/>
            <a:r>
              <a:rPr lang="en-US" dirty="0"/>
              <a:t>&lt;HTML/CSS&gt;</a:t>
            </a:r>
          </a:p>
          <a:p>
            <a:pPr algn="ctr"/>
            <a:r>
              <a:rPr lang="en-US" dirty="0"/>
              <a:t>JavaScript (jQuery)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BC52CF-4053-E32F-5048-93B212BF8699}"/>
              </a:ext>
            </a:extLst>
          </p:cNvPr>
          <p:cNvSpPr/>
          <p:nvPr/>
        </p:nvSpPr>
        <p:spPr>
          <a:xfrm>
            <a:off x="2167983" y="2499717"/>
            <a:ext cx="2357120" cy="117856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  <a:p>
            <a:pPr algn="ctr"/>
            <a:r>
              <a:rPr lang="en-US" dirty="0"/>
              <a:t>Flask Framework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774186-5D87-7EA9-1D1C-0E75C00D30FF}"/>
              </a:ext>
            </a:extLst>
          </p:cNvPr>
          <p:cNvSpPr/>
          <p:nvPr/>
        </p:nvSpPr>
        <p:spPr>
          <a:xfrm>
            <a:off x="382101" y="5153009"/>
            <a:ext cx="2117184" cy="1038195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 LLM</a:t>
            </a:r>
          </a:p>
          <a:p>
            <a:pPr algn="ctr"/>
            <a:r>
              <a:rPr lang="en-US" dirty="0"/>
              <a:t>(Large Language Model)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53856E5D-6B30-B04C-D822-64E7FDE51570}"/>
              </a:ext>
            </a:extLst>
          </p:cNvPr>
          <p:cNvSpPr/>
          <p:nvPr/>
        </p:nvSpPr>
        <p:spPr>
          <a:xfrm>
            <a:off x="4135800" y="5078248"/>
            <a:ext cx="1285241" cy="1178560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  <a:p>
            <a:pPr algn="ctr"/>
            <a:r>
              <a:rPr lang="en-US" dirty="0"/>
              <a:t>(SQLite)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E81D99-FE47-680A-8DD4-C71B9781B058}"/>
              </a:ext>
            </a:extLst>
          </p:cNvPr>
          <p:cNvCxnSpPr>
            <a:endCxn id="13" idx="0"/>
          </p:cNvCxnSpPr>
          <p:nvPr/>
        </p:nvCxnSpPr>
        <p:spPr>
          <a:xfrm>
            <a:off x="3346543" y="1562059"/>
            <a:ext cx="0" cy="9376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C17886-90F9-CDC5-3908-352AD1BA03DE}"/>
              </a:ext>
            </a:extLst>
          </p:cNvPr>
          <p:cNvCxnSpPr>
            <a:cxnSpLocks/>
          </p:cNvCxnSpPr>
          <p:nvPr/>
        </p:nvCxnSpPr>
        <p:spPr>
          <a:xfrm flipH="1">
            <a:off x="2012345" y="3709744"/>
            <a:ext cx="740095" cy="142186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793130E-86CB-7070-A1FD-BDCDCD1E30F9}"/>
              </a:ext>
            </a:extLst>
          </p:cNvPr>
          <p:cNvCxnSpPr>
            <a:cxnSpLocks/>
          </p:cNvCxnSpPr>
          <p:nvPr/>
        </p:nvCxnSpPr>
        <p:spPr>
          <a:xfrm>
            <a:off x="4044020" y="3698876"/>
            <a:ext cx="647778" cy="136745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93062FB-A912-FB82-F34A-761AA50DEE57}"/>
              </a:ext>
            </a:extLst>
          </p:cNvPr>
          <p:cNvSpPr txBox="1"/>
          <p:nvPr/>
        </p:nvSpPr>
        <p:spPr>
          <a:xfrm>
            <a:off x="639052" y="1781986"/>
            <a:ext cx="328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input (description)</a:t>
            </a:r>
          </a:p>
          <a:p>
            <a:r>
              <a:rPr lang="en-US" dirty="0">
                <a:solidFill>
                  <a:schemeClr val="bg1"/>
                </a:solidFill>
              </a:rPr>
              <a:t>AJAX calls, Flask-CORS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F27F4E-F6EA-85E1-274F-5C49B5BFF0B6}"/>
              </a:ext>
            </a:extLst>
          </p:cNvPr>
          <p:cNvSpPr txBox="1"/>
          <p:nvPr/>
        </p:nvSpPr>
        <p:spPr>
          <a:xfrm>
            <a:off x="162969" y="3175337"/>
            <a:ext cx="2074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Sends description</a:t>
            </a:r>
          </a:p>
          <a:p>
            <a:r>
              <a:rPr lang="en-US" dirty="0">
                <a:solidFill>
                  <a:schemeClr val="bg1"/>
                </a:solidFill>
              </a:rPr>
              <a:t>Through API calls to LLM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D44AEB-6374-2DFA-7163-9473545A0ED3}"/>
              </a:ext>
            </a:extLst>
          </p:cNvPr>
          <p:cNvSpPr txBox="1"/>
          <p:nvPr/>
        </p:nvSpPr>
        <p:spPr>
          <a:xfrm>
            <a:off x="2503264" y="4346605"/>
            <a:ext cx="207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Sends generated canvas data to DB</a:t>
            </a:r>
          </a:p>
        </p:txBody>
      </p:sp>
    </p:spTree>
    <p:extLst>
      <p:ext uri="{BB962C8B-B14F-4D97-AF65-F5344CB8AC3E}">
        <p14:creationId xmlns:p14="http://schemas.microsoft.com/office/powerpoint/2010/main" val="34481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" y="6"/>
            <a:ext cx="12191976" cy="6857987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9F7E-7E50-B27B-79EF-D4BB23FA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73" y="1780902"/>
            <a:ext cx="4558122" cy="2333898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</a:t>
            </a:r>
            <a:endParaRPr lang="en-US" sz="30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8C792997-9414-0DB2-FBAC-9CB9E571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20" y="964915"/>
            <a:ext cx="8534307" cy="494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5D9C7-81A8-C455-BBBD-0770D9E1C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" y="6"/>
            <a:ext cx="12191976" cy="6857987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F9FB1C88-5F1D-C7DF-A4B3-E8EE7F6BF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49468" y="-649466"/>
            <a:ext cx="6857999" cy="8156934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2501" y="964922"/>
            <a:ext cx="4558122" cy="4943507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899" h="4920343">
                <a:moveTo>
                  <a:pt x="17584" y="1779914"/>
                </a:moveTo>
                <a:cubicBezTo>
                  <a:pt x="19329" y="1231523"/>
                  <a:pt x="-1640" y="548391"/>
                  <a:pt x="105" y="0"/>
                </a:cubicBezTo>
                <a:lnTo>
                  <a:pt x="9985899" y="0"/>
                </a:lnTo>
                <a:lnTo>
                  <a:pt x="9985899" y="4920343"/>
                </a:lnTo>
                <a:lnTo>
                  <a:pt x="105" y="4920343"/>
                </a:lnTo>
                <a:lnTo>
                  <a:pt x="105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19F7E-7E50-B27B-79EF-D4BB23FA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73" y="1780902"/>
            <a:ext cx="4558122" cy="2333898"/>
          </a:xfrm>
          <a:noFill/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</a:t>
            </a:r>
            <a:endParaRPr lang="en-US" sz="3000" b="1" dirty="0">
              <a:solidFill>
                <a:srgbClr val="FF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792997-9414-0DB2-FBAC-9CB9E571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7200" y="964915"/>
            <a:ext cx="8503827" cy="494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8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PoiseVTI">
  <a:themeElements>
    <a:clrScheme name="Poise">
      <a:dk1>
        <a:sysClr val="windowText" lastClr="000000"/>
      </a:dk1>
      <a:lt1>
        <a:sysClr val="window" lastClr="FFFFFF"/>
      </a:lt1>
      <a:dk2>
        <a:srgbClr val="403739"/>
      </a:dk2>
      <a:lt2>
        <a:srgbClr val="F4E9E6"/>
      </a:lt2>
      <a:accent1>
        <a:srgbClr val="B18083"/>
      </a:accent1>
      <a:accent2>
        <a:srgbClr val="C17A69"/>
      </a:accent2>
      <a:accent3>
        <a:srgbClr val="CE9573"/>
      </a:accent3>
      <a:accent4>
        <a:srgbClr val="82907A"/>
      </a:accent4>
      <a:accent5>
        <a:srgbClr val="9A9966"/>
      </a:accent5>
      <a:accent6>
        <a:srgbClr val="AB9955"/>
      </a:accent6>
      <a:hlink>
        <a:srgbClr val="A97979"/>
      </a:hlink>
      <a:folHlink>
        <a:srgbClr val="BB7563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422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Aharoni</vt:lpstr>
      <vt:lpstr>Arial</vt:lpstr>
      <vt:lpstr>Courier New</vt:lpstr>
      <vt:lpstr>Goudy Old Style</vt:lpstr>
      <vt:lpstr>Univers Light</vt:lpstr>
      <vt:lpstr>Wingdings</vt:lpstr>
      <vt:lpstr>PoiseVTI</vt:lpstr>
      <vt:lpstr>Business Model Canvas Generator</vt:lpstr>
      <vt:lpstr>introduction</vt:lpstr>
      <vt:lpstr>Project Objective</vt:lpstr>
      <vt:lpstr>Problem Statement</vt:lpstr>
      <vt:lpstr>Solution Overview</vt:lpstr>
      <vt:lpstr>Target Audience</vt:lpstr>
      <vt:lpstr>PowerPoint Presentation</vt:lpstr>
      <vt:lpstr>Demo</vt:lpstr>
      <vt:lpstr>Demo</vt:lpstr>
      <vt:lpstr>Demo</vt:lpstr>
      <vt:lpstr>Conclusion</vt:lpstr>
      <vt:lpstr>Thank you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عمرو محمد حسن محمود اسماعيل</dc:creator>
  <cp:lastModifiedBy>عمرو محمد حسن محمود اسماعيل</cp:lastModifiedBy>
  <cp:revision>6</cp:revision>
  <dcterms:created xsi:type="dcterms:W3CDTF">2024-09-21T16:41:44Z</dcterms:created>
  <dcterms:modified xsi:type="dcterms:W3CDTF">2024-09-24T11:33:13Z</dcterms:modified>
</cp:coreProperties>
</file>